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 id="2147483718" r:id="rId2"/>
    <p:sldMasterId id="2147483732" r:id="rId3"/>
    <p:sldMasterId id="2147483745" r:id="rId4"/>
  </p:sldMasterIdLst>
  <p:notesMasterIdLst>
    <p:notesMasterId r:id="rId17"/>
  </p:notesMasterIdLst>
  <p:handoutMasterIdLst>
    <p:handoutMasterId r:id="rId18"/>
  </p:handoutMasterIdLst>
  <p:sldIdLst>
    <p:sldId id="256" r:id="rId5"/>
    <p:sldId id="257" r:id="rId6"/>
    <p:sldId id="258" r:id="rId7"/>
    <p:sldId id="268" r:id="rId8"/>
    <p:sldId id="295" r:id="rId9"/>
    <p:sldId id="259" r:id="rId10"/>
    <p:sldId id="260" r:id="rId11"/>
    <p:sldId id="265" r:id="rId12"/>
    <p:sldId id="264" r:id="rId13"/>
    <p:sldId id="267" r:id="rId14"/>
    <p:sldId id="294" r:id="rId15"/>
    <p:sldId id="293" r:id="rId16"/>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4" tIns="48327" rIns="96654" bIns="48327" rtlCol="0"/>
          <a:lstStyle>
            <a:lvl1pPr algn="r">
              <a:defRPr sz="1200"/>
            </a:lvl1pPr>
          </a:lstStyle>
          <a:p>
            <a:r>
              <a:rPr lang="en-US" sz="1000">
                <a:latin typeface="Arial" panose="020B0604020202020204" pitchFamily="34" charset="0"/>
                <a:cs typeface="Arial" panose="020B0604020202020204" pitchFamily="34" charset="0"/>
              </a:rPr>
              <a:t>7/17/2022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54" tIns="48327" rIns="96654" bIns="48327"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4" tIns="48327" rIns="96654" bIns="48327" rtlCol="0" anchor="b"/>
          <a:lstStyle>
            <a:lvl1pPr algn="r">
              <a:defRPr sz="1200"/>
            </a:lvl1pPr>
          </a:lstStyle>
          <a:p>
            <a:fld id="{44ECFF77-7BBB-483E-A311-1DB16F4CC2D1}"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0388"/>
          </a:xfrm>
          <a:prstGeom prst="rect">
            <a:avLst/>
          </a:prstGeom>
        </p:spPr>
        <p:txBody>
          <a:bodyPr vert="horz" lIns="94852" tIns="47426" rIns="94852" bIns="47426" rtlCol="0"/>
          <a:lstStyle>
            <a:lvl1pPr algn="l">
              <a:defRPr sz="1200"/>
            </a:lvl1pPr>
          </a:lstStyle>
          <a:p>
            <a:endParaRPr lang="en-US"/>
          </a:p>
        </p:txBody>
      </p:sp>
      <p:sp>
        <p:nvSpPr>
          <p:cNvPr id="3" name="Date Placeholder 2"/>
          <p:cNvSpPr>
            <a:spLocks noGrp="1"/>
          </p:cNvSpPr>
          <p:nvPr>
            <p:ph type="dt" idx="1"/>
          </p:nvPr>
        </p:nvSpPr>
        <p:spPr>
          <a:xfrm>
            <a:off x="4142962" y="1"/>
            <a:ext cx="3170583" cy="480388"/>
          </a:xfrm>
          <a:prstGeom prst="rect">
            <a:avLst/>
          </a:prstGeom>
        </p:spPr>
        <p:txBody>
          <a:bodyPr vert="horz" lIns="94852" tIns="47426" rIns="94852" bIns="47426" rtlCol="0"/>
          <a:lstStyle>
            <a:lvl1pPr algn="r">
              <a:defRPr sz="1200"/>
            </a:lvl1pPr>
          </a:lstStyle>
          <a:p>
            <a:r>
              <a:rPr lang="en-US"/>
              <a:t>7/17/2022 am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4852" tIns="47426" rIns="94852" bIns="47426"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2" tIns="47426" rIns="94852" bIns="474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4"/>
            <a:ext cx="3170583" cy="480388"/>
          </a:xfrm>
          <a:prstGeom prst="rect">
            <a:avLst/>
          </a:prstGeom>
        </p:spPr>
        <p:txBody>
          <a:bodyPr vert="horz" lIns="94852" tIns="47426" rIns="94852" bIns="4742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2962" y="9119174"/>
            <a:ext cx="3170583" cy="480388"/>
          </a:xfrm>
          <a:prstGeom prst="rect">
            <a:avLst/>
          </a:prstGeom>
        </p:spPr>
        <p:txBody>
          <a:bodyPr vert="horz" lIns="94852" tIns="47426" rIns="94852" bIns="47426" rtlCol="0" anchor="b"/>
          <a:lstStyle>
            <a:lvl1pPr algn="r">
              <a:defRPr sz="1200"/>
            </a:lvl1pPr>
          </a:lstStyle>
          <a:p>
            <a:fld id="{55ADFD3B-E4BA-4CA4-B60D-76DC8192571C}"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662140C-31BE-4055-9223-B239D11B9D50}" type="datetime1">
              <a:rPr lang="en-US" smtClean="0"/>
              <a:t>7/16/2022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F256D5E-7974-4545-A250-386A996C5904}" type="slidenum">
              <a:rPr lang="en-US" smtClean="0"/>
              <a:pPr/>
              <a:t>‹#›</a:t>
            </a:fld>
            <a:endParaRPr lang="en-US"/>
          </a:p>
        </p:txBody>
      </p:sp>
    </p:spTree>
    <p:extLst>
      <p:ext uri="{BB962C8B-B14F-4D97-AF65-F5344CB8AC3E}">
        <p14:creationId xmlns:p14="http://schemas.microsoft.com/office/powerpoint/2010/main" val="1818282554"/>
      </p:ext>
    </p:extLst>
  </p:cSld>
  <p:clrMapOvr>
    <a:masterClrMapping/>
  </p:clrMapOvr>
  <p:transition spd="med">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BA3DD75-900F-4D6F-8E78-786484039111}" type="datetime1">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56D5E-7974-4545-A250-386A996C5904}" type="slidenum">
              <a:rPr lang="en-US" smtClean="0"/>
              <a:pPr/>
              <a:t>‹#›</a:t>
            </a:fld>
            <a:endParaRPr lang="en-US"/>
          </a:p>
        </p:txBody>
      </p:sp>
    </p:spTree>
    <p:extLst>
      <p:ext uri="{BB962C8B-B14F-4D97-AF65-F5344CB8AC3E}">
        <p14:creationId xmlns:p14="http://schemas.microsoft.com/office/powerpoint/2010/main" val="4005361378"/>
      </p:ext>
    </p:extLst>
  </p:cSld>
  <p:clrMapOvr>
    <a:masterClrMapping/>
  </p:clrMapOvr>
  <p:transition spd="med">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BE4FAFA-4550-465A-8251-A583A0AE0444}" type="datetime1">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56D5E-7974-4545-A250-386A996C5904}" type="slidenum">
              <a:rPr lang="en-US" smtClean="0"/>
              <a:pPr/>
              <a:t>‹#›</a:t>
            </a:fld>
            <a:endParaRPr lang="en-US"/>
          </a:p>
        </p:txBody>
      </p:sp>
    </p:spTree>
    <p:extLst>
      <p:ext uri="{BB962C8B-B14F-4D97-AF65-F5344CB8AC3E}">
        <p14:creationId xmlns:p14="http://schemas.microsoft.com/office/powerpoint/2010/main" val="2704532362"/>
      </p:ext>
    </p:extLst>
  </p:cSld>
  <p:clrMapOvr>
    <a:masterClrMapping/>
  </p:clrMapOvr>
  <p:transition spd="med">
    <p:circl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2"/>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07A4F7-44A2-4F97-8976-EAB6E9A5D6E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97480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7/16/2022</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628470919"/>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7/16/2022</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989113243"/>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7/16/2022</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55157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7/16/2022</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2153922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7/16/2022</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38935112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7/16/2022</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30118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7/16/2022</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3398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6684430-835D-4182-85DB-61CDF6E5978D}" type="datetime1">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56D5E-7974-4545-A250-386A996C5904}"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037706565"/>
      </p:ext>
    </p:extLst>
  </p:cSld>
  <p:clrMapOvr>
    <a:masterClrMapping/>
  </p:clrMapOvr>
  <p:transition spd="med">
    <p:circl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7/16/2022</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80452278"/>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7/16/2022</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4300001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7/16/2022</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5898003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7/16/2022</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2467930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7/16/2022</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25955153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7/16/2022</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6817487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E662140C-31BE-4055-9223-B239D11B9D50}" type="datetime1">
              <a:rPr lang="en-US" smtClean="0"/>
              <a:t>7/16/2022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1052102545"/>
      </p:ext>
    </p:extLst>
  </p:cSld>
  <p:clrMapOvr>
    <a:overrideClrMapping bg1="lt1" tx1="dk1" bg2="lt2" tx2="dk2" accent1="accent1" accent2="accent2" accent3="accent3" accent4="accent4" accent5="accent5" accent6="accent6" hlink="hlink" folHlink="folHlink"/>
  </p:clrMapOvr>
  <p:transition spd="slow">
    <p:fade thruBlk="1"/>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6684430-835D-4182-85DB-61CDF6E5978D}" type="datetime1">
              <a:rPr lang="en-US" smtClean="0"/>
              <a:t>7/16/2022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2276186011"/>
      </p:ext>
    </p:extLst>
  </p:cSld>
  <p:clrMapOvr>
    <a:masterClrMapping/>
  </p:clrMapOvr>
  <p:transition spd="slow">
    <p:fade thruBlk="1"/>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B696E8A6-0B19-41E4-8059-1EE48240489C}" type="datetime1">
              <a:rPr lang="en-US" smtClean="0"/>
              <a:t>7/16/2022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4052758240"/>
      </p:ext>
    </p:extLst>
  </p:cSld>
  <p:clrMapOvr>
    <a:overrideClrMapping bg1="lt1" tx1="dk1" bg2="lt2" tx2="dk2" accent1="accent1" accent2="accent2" accent3="accent3" accent4="accent4" accent5="accent5" accent6="accent6" hlink="hlink" folHlink="folHlink"/>
  </p:clrMapOvr>
  <p:transition spd="slow">
    <p:fade thruBlk="1"/>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CDC55E2-4AC3-42D0-8F2C-D199E97A652E}" type="datetime1">
              <a:rPr lang="en-US" smtClean="0"/>
              <a:t>7/16/2022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3310613587"/>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696E8A6-0B19-41E4-8059-1EE48240489C}" type="datetime1">
              <a:rPr lang="en-US" smtClean="0"/>
              <a:t>7/16/2022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256D5E-7974-4545-A250-386A996C590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Tree>
    <p:extLst>
      <p:ext uri="{BB962C8B-B14F-4D97-AF65-F5344CB8AC3E}">
        <p14:creationId xmlns:p14="http://schemas.microsoft.com/office/powerpoint/2010/main" val="3229998200"/>
      </p:ext>
    </p:extLst>
  </p:cSld>
  <p:clrMapOvr>
    <a:overrideClrMapping bg1="dk1" tx1="lt1" bg2="dk2" tx2="lt2" accent1="accent1" accent2="accent2" accent3="accent3" accent4="accent4" accent5="accent5" accent6="accent6" hlink="hlink" folHlink="folHlink"/>
  </p:clrMapOvr>
  <p:transition spd="med">
    <p:circl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FE289C9D-A704-487A-B782-80F2EF8433F7}" type="datetime1">
              <a:rPr lang="en-US" smtClean="0"/>
              <a:t>7/16/2022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1463479495"/>
      </p:ext>
    </p:extLst>
  </p:cSld>
  <p:clrMapOvr>
    <a:masterClrMapping/>
  </p:clrMapOvr>
  <p:transition spd="slow">
    <p:fade thruBlk="1"/>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612B6838-C351-487F-9CE7-63454AC5DDA1}" type="datetime1">
              <a:rPr lang="en-US" smtClean="0"/>
              <a:t>7/16/2022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1240282908"/>
      </p:ext>
    </p:extLst>
  </p:cSld>
  <p:clrMapOvr>
    <a:masterClrMapping/>
  </p:clrMapOvr>
  <p:transition spd="slow">
    <p:fade thruBlk="1"/>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31CC7D0F-B31E-4C26-B6BE-C5034CAAEE58}" type="datetime1">
              <a:rPr lang="en-US" smtClean="0"/>
              <a:t>7/16/2022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326706282"/>
      </p:ext>
    </p:extLst>
  </p:cSld>
  <p:clrMapOvr>
    <a:masterClrMapping/>
  </p:clrMapOvr>
  <p:transition spd="slow">
    <p:fade thruBlk="1"/>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44B6EE11-0790-4B84-9F22-7AD6955D9504}" type="datetime1">
              <a:rPr lang="en-US" smtClean="0"/>
              <a:t>7/16/2022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3804754456"/>
      </p:ext>
    </p:extLst>
  </p:cSld>
  <p:clrMapOvr>
    <a:masterClrMapping/>
  </p:clrMapOvr>
  <p:transition spd="slow">
    <p:fade thruBlk="1"/>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5A61547D-60EE-48A7-A842-28F84E4592E0}" type="datetime1">
              <a:rPr lang="en-US" smtClean="0"/>
              <a:t>7/16/2022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183793001"/>
      </p:ext>
    </p:extLst>
  </p:cSld>
  <p:clrMapOvr>
    <a:masterClrMapping/>
  </p:clrMapOvr>
  <p:transition spd="slow">
    <p:fade thruBlk="1"/>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EBA3DD75-900F-4D6F-8E78-786484039111}" type="datetime1">
              <a:rPr lang="en-US" smtClean="0"/>
              <a:t>7/16/2022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3553381213"/>
      </p:ext>
    </p:extLst>
  </p:cSld>
  <p:clrMapOvr>
    <a:masterClrMapping/>
  </p:clrMapOvr>
  <p:transition spd="slow">
    <p:fade thruBlk="1"/>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BE4FAFA-4550-465A-8251-A583A0AE0444}" type="datetime1">
              <a:rPr lang="en-US" smtClean="0"/>
              <a:t>7/16/2022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4254292188"/>
      </p:ext>
    </p:extLst>
  </p:cSld>
  <p:clrMapOvr>
    <a:masterClrMapping/>
  </p:clrMapOvr>
  <p:transition spd="slow">
    <p:fade thruBlk="1"/>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0E0B564-5D2D-40A6-B03C-1164003CB86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602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10E2E7A-B1F0-4182-8F0F-8BF20377322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0527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D1726BE-A1B4-43B4-A2D4-FD6DABD2198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46859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CDC55E2-4AC3-42D0-8F2C-D199E97A652E}" type="datetime1">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256D5E-7974-4545-A250-386A996C5904}"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875359158"/>
      </p:ext>
    </p:extLst>
  </p:cSld>
  <p:clrMapOvr>
    <a:overrideClrMapping bg1="dk1" tx1="lt1" bg2="dk2" tx2="lt2" accent1="accent1" accent2="accent2" accent3="accent3" accent4="accent4" accent5="accent5" accent6="accent6" hlink="hlink" folHlink="folHlink"/>
  </p:clrMapOvr>
  <p:transition spd="med">
    <p:circl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466EE99-D9F3-4961-97B6-A44FBA964DF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94828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934F56E-D0A2-4AC5-ACEB-1AB7F4D9D7A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6252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00B8D80-47D2-4515-8E76-0C1AA365384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89932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C38BF5E-D857-4ED9-BF10-E7434CE713C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84637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C18839A-4796-4F64-9D59-BBB45CEE3C2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0562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D2ABF7F-061D-40E0-999C-8C3913FE8D1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0323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5F5BD9B-0ACC-456E-B05A-F3A8915EC77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40389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0863897-BA76-4139-9C9A-3B7CD76E34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48669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2"/>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A07A4F7-44A2-4F97-8976-EAB6E9A5D6E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41758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E289C9D-A704-487A-B782-80F2EF8433F7}" type="datetime1">
              <a:rPr lang="en-US" smtClean="0"/>
              <a:t>7/16/2022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256D5E-7974-4545-A250-386A996C5904}" type="slidenum">
              <a:rPr lang="en-US" smtClean="0"/>
              <a:pPr/>
              <a:t>‹#›</a:t>
            </a:fld>
            <a:endParaRPr lang="en-US"/>
          </a:p>
        </p:txBody>
      </p:sp>
    </p:spTree>
    <p:extLst>
      <p:ext uri="{BB962C8B-B14F-4D97-AF65-F5344CB8AC3E}">
        <p14:creationId xmlns:p14="http://schemas.microsoft.com/office/powerpoint/2010/main" val="2912445847"/>
      </p:ext>
    </p:extLst>
  </p:cSld>
  <p:clrMapOvr>
    <a:overrideClrMapping bg1="lt1" tx1="dk1" bg2="lt2" tx2="dk2" accent1="accent1" accent2="accent2" accent3="accent3" accent4="accent4" accent5="accent5" accent6="accent6" hlink="hlink" folHlink="folHlink"/>
  </p:clrMapOvr>
  <p:transition spd="med">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12B6838-C351-487F-9CE7-63454AC5DDA1}" type="datetime1">
              <a:rPr lang="en-US" smtClean="0"/>
              <a:t>7/16/2022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256D5E-7974-4545-A250-386A996C5904}"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2917616730"/>
      </p:ext>
    </p:extLst>
  </p:cSld>
  <p:clrMapOvr>
    <a:overrideClrMapping bg1="dk1" tx1="lt1" bg2="dk2" tx2="lt2" accent1="accent1" accent2="accent2" accent3="accent3" accent4="accent4" accent5="accent5" accent6="accent6" hlink="hlink" folHlink="folHlink"/>
  </p:clrMapOvr>
  <p:transition spd="med">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CC7D0F-B31E-4C26-B6BE-C5034CAAEE58}" type="datetime1">
              <a:rPr lang="en-US" smtClean="0"/>
              <a:t>7/16/2022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256D5E-7974-4545-A250-386A996C5904}" type="slidenum">
              <a:rPr lang="en-US" smtClean="0"/>
              <a:pPr/>
              <a:t>‹#›</a:t>
            </a:fld>
            <a:endParaRPr lang="en-US"/>
          </a:p>
        </p:txBody>
      </p:sp>
    </p:spTree>
    <p:extLst>
      <p:ext uri="{BB962C8B-B14F-4D97-AF65-F5344CB8AC3E}">
        <p14:creationId xmlns:p14="http://schemas.microsoft.com/office/powerpoint/2010/main" val="1239751100"/>
      </p:ext>
    </p:extLst>
  </p:cSld>
  <p:clrMapOvr>
    <a:masterClrMapping/>
  </p:clrMapOvr>
  <p:transition spd="med">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4B6EE11-0790-4B84-9F22-7AD6955D9504}" type="datetime1">
              <a:rPr lang="en-US" smtClean="0"/>
              <a:t>7/16/2022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256D5E-7974-4545-A250-386A996C5904}" type="slidenum">
              <a:rPr lang="en-US" smtClean="0"/>
              <a:pPr/>
              <a:t>‹#›</a:t>
            </a:fld>
            <a:endParaRPr lang="en-US"/>
          </a:p>
        </p:txBody>
      </p:sp>
    </p:spTree>
    <p:extLst>
      <p:ext uri="{BB962C8B-B14F-4D97-AF65-F5344CB8AC3E}">
        <p14:creationId xmlns:p14="http://schemas.microsoft.com/office/powerpoint/2010/main" val="2136209046"/>
      </p:ext>
    </p:extLst>
  </p:cSld>
  <p:clrMapOvr>
    <a:overrideClrMapping bg1="lt1" tx1="dk1" bg2="lt2" tx2="dk2" accent1="accent1" accent2="accent2" accent3="accent3" accent4="accent4" accent5="accent5" accent6="accent6" hlink="hlink" folHlink="folHlink"/>
  </p:clrMapOvr>
  <p:transition spd="med">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A61547D-60EE-48A7-A842-28F84E4592E0}" type="datetime1">
              <a:rPr lang="en-US" smtClean="0"/>
              <a:t>7/16/2022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F256D5E-7974-4545-A250-386A996C590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endParaRPr lang="en-US">
              <a:solidFill>
                <a:prstClr val="white"/>
              </a:solidFill>
            </a:endParaRPr>
          </a:p>
        </p:txBody>
      </p:sp>
    </p:spTree>
    <p:extLst>
      <p:ext uri="{BB962C8B-B14F-4D97-AF65-F5344CB8AC3E}">
        <p14:creationId xmlns:p14="http://schemas.microsoft.com/office/powerpoint/2010/main" val="3165558569"/>
      </p:ext>
    </p:extLst>
  </p:cSld>
  <p:clrMapOvr>
    <a:overrideClrMapping bg1="dk1" tx1="lt1" bg2="dk2" tx2="lt2" accent1="accent1" accent2="accent2" accent3="accent3" accent4="accent4" accent5="accent5" accent6="accent6" hlink="hlink" folHlink="folHlink"/>
  </p:clrMapOvr>
  <p:transition spd="med">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a:endParaRPr lang="en-US">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78C3B55-DFE1-4682-B97B-9911BAD860D2}" type="datetime1">
              <a:rPr lang="en-US" smtClean="0"/>
              <a:t>7/16/2022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F256D5E-7974-4545-A250-386A996C5904}" type="slidenum">
              <a:rPr lang="en-US" smtClean="0"/>
              <a:pPr/>
              <a:t>‹#›</a:t>
            </a:fld>
            <a:endParaRPr lang="en-US"/>
          </a:p>
        </p:txBody>
      </p:sp>
    </p:spTree>
    <p:extLst>
      <p:ext uri="{BB962C8B-B14F-4D97-AF65-F5344CB8AC3E}">
        <p14:creationId xmlns:p14="http://schemas.microsoft.com/office/powerpoint/2010/main" val="3528883474"/>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Lst>
  <p:transition spd="med">
    <p:circle/>
  </p:transition>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7/16/2022</a:t>
            </a:fld>
            <a:endParaRPr lang="en-US" noProof="0"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00027183"/>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78C3B55-DFE1-4682-B97B-9911BAD860D2}" type="datetime1">
              <a:rPr lang="en-US" smtClean="0"/>
              <a:t>7/16/2022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F256D5E-7974-4545-A250-386A996C5904}" type="slidenum">
              <a:rPr lang="en-US" smtClean="0"/>
              <a:pPr/>
              <a:t>‹#›</a:t>
            </a:fld>
            <a:endParaRPr lang="en-US"/>
          </a:p>
        </p:txBody>
      </p:sp>
    </p:spTree>
    <p:extLst>
      <p:ext uri="{BB962C8B-B14F-4D97-AF65-F5344CB8AC3E}">
        <p14:creationId xmlns:p14="http://schemas.microsoft.com/office/powerpoint/2010/main" val="360112480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slow">
    <p:fade thruBlk="1"/>
  </p:transition>
  <p:hf hdr="0" ftr="0" dt="0"/>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fontAlgn="base">
              <a:spcBef>
                <a:spcPct val="0"/>
              </a:spcBef>
              <a:spcAft>
                <a:spcPct val="0"/>
              </a:spcAft>
              <a:defRPr/>
            </a:pPr>
            <a:fld id="{696D3295-3AB7-49D1-AA8C-68BBE3F604E1}"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35192840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707886"/>
          </a:xfrm>
        </p:spPr>
        <p:txBody>
          <a:bodyPr>
            <a:spAutoFit/>
          </a:bodyPr>
          <a:lstStyle/>
          <a:p>
            <a:r>
              <a:rPr lang="en-US" sz="4000" b="1" dirty="0">
                <a:solidFill>
                  <a:schemeClr val="tx1"/>
                </a:solidFill>
              </a:rPr>
              <a:t>1 Peter 1:22-25</a:t>
            </a:r>
          </a:p>
        </p:txBody>
      </p:sp>
      <p:sp>
        <p:nvSpPr>
          <p:cNvPr id="2" name="Title 1"/>
          <p:cNvSpPr>
            <a:spLocks noGrp="1"/>
          </p:cNvSpPr>
          <p:nvPr>
            <p:ph type="ctrTitle"/>
          </p:nvPr>
        </p:nvSpPr>
        <p:spPr>
          <a:xfrm>
            <a:off x="457200" y="1863916"/>
            <a:ext cx="8229600" cy="754053"/>
          </a:xfrm>
        </p:spPr>
        <p:txBody>
          <a:bodyPr>
            <a:spAutoFit/>
          </a:bodyPr>
          <a:lstStyle/>
          <a:p>
            <a:r>
              <a:rPr lang="en-US" b="1" baseline="0" dirty="0">
                <a:solidFill>
                  <a:schemeClr val="bg1"/>
                </a:solidFill>
              </a:rPr>
              <a:t>The Word Of God</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3F256D5E-7974-4545-A250-386A996C5904}" type="slidenum">
              <a:rPr lang="en-US" smtClean="0"/>
              <a:pPr/>
              <a:t>1</a:t>
            </a:fld>
            <a:endParaRPr lang="en-US"/>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4146" y="160347"/>
            <a:ext cx="6934200" cy="754053"/>
          </a:xfrm>
        </p:spPr>
        <p:txBody>
          <a:bodyPr wrap="square">
            <a:spAutoFit/>
          </a:bodyPr>
          <a:lstStyle/>
          <a:p>
            <a:r>
              <a:rPr lang="en-US" b="1" baseline="0" dirty="0">
                <a:solidFill>
                  <a:schemeClr val="tx1"/>
                </a:solidFill>
              </a:rPr>
              <a:t>Why Be Anchored In The Word?</a:t>
            </a:r>
            <a:endParaRPr lang="en-US" b="1" dirty="0">
              <a:solidFill>
                <a:schemeClr val="tx1"/>
              </a:solidFill>
            </a:endParaRPr>
          </a:p>
        </p:txBody>
      </p:sp>
      <p:sp>
        <p:nvSpPr>
          <p:cNvPr id="3" name="Content Placeholder 2"/>
          <p:cNvSpPr>
            <a:spLocks noGrp="1"/>
          </p:cNvSpPr>
          <p:nvPr>
            <p:ph sz="quarter" idx="1"/>
          </p:nvPr>
        </p:nvSpPr>
        <p:spPr>
          <a:xfrm>
            <a:off x="117769" y="838200"/>
            <a:ext cx="8921750" cy="5970865"/>
          </a:xfrm>
        </p:spPr>
        <p:txBody>
          <a:bodyPr>
            <a:spAutoFit/>
          </a:bodyPr>
          <a:lstStyle/>
          <a:p>
            <a:pPr>
              <a:spcBef>
                <a:spcPts val="0"/>
              </a:spcBef>
            </a:pPr>
            <a:r>
              <a:rPr lang="en-US" sz="3600" b="1" u="sng" baseline="0" dirty="0">
                <a:solidFill>
                  <a:srgbClr val="FF0000"/>
                </a:solidFill>
              </a:rPr>
              <a:t>Consider its authority</a:t>
            </a:r>
            <a:r>
              <a:rPr lang="en-US" sz="3600" b="1" baseline="0" dirty="0">
                <a:solidFill>
                  <a:srgbClr val="FF0000"/>
                </a:solidFill>
              </a:rPr>
              <a:t>.</a:t>
            </a:r>
            <a:br>
              <a:rPr lang="en-US" sz="3100" b="1" baseline="0" dirty="0"/>
            </a:br>
            <a:r>
              <a:rPr lang="en-US" sz="3600" b="1" dirty="0"/>
              <a:t>Standard of Judgment.</a:t>
            </a:r>
          </a:p>
          <a:p>
            <a:pPr lvl="1">
              <a:spcBef>
                <a:spcPts val="0"/>
              </a:spcBef>
            </a:pPr>
            <a:r>
              <a:rPr lang="en-US" sz="3100" b="1" dirty="0"/>
              <a:t>John 12:48</a:t>
            </a:r>
            <a:r>
              <a:rPr lang="en-US" sz="3100" dirty="0"/>
              <a:t>, </a:t>
            </a:r>
            <a:r>
              <a:rPr lang="en-US" sz="3100" i="1" dirty="0"/>
              <a:t>“</a:t>
            </a:r>
            <a:r>
              <a:rPr lang="en-US" sz="3100" b="1" i="1" dirty="0"/>
              <a:t>He that rejecteth me, and receiveth not my sayings, hath one that judgeth him: the word that I spake, the same shall judge him in the last day</a:t>
            </a:r>
            <a:r>
              <a:rPr lang="en-US" sz="3100" i="1" dirty="0"/>
              <a:t>.”</a:t>
            </a:r>
          </a:p>
          <a:p>
            <a:pPr lvl="1">
              <a:spcBef>
                <a:spcPts val="0"/>
              </a:spcBef>
            </a:pPr>
            <a:r>
              <a:rPr lang="en-US" sz="3100" b="1" dirty="0"/>
              <a:t>Romans 2:16</a:t>
            </a:r>
            <a:r>
              <a:rPr lang="en-US" sz="3100" dirty="0"/>
              <a:t>, </a:t>
            </a:r>
            <a:r>
              <a:rPr lang="en-US" sz="3100" i="1" dirty="0"/>
              <a:t>“… </a:t>
            </a:r>
            <a:r>
              <a:rPr lang="en-US" sz="3100" b="1" i="1" dirty="0"/>
              <a:t>the day when God shall judge the secrets of men, according to my gospel, by Jesus Christ</a:t>
            </a:r>
            <a:r>
              <a:rPr lang="en-US" sz="3100" i="1" dirty="0"/>
              <a:t>.”</a:t>
            </a:r>
          </a:p>
          <a:p>
            <a:pPr lvl="1">
              <a:spcBef>
                <a:spcPts val="0"/>
              </a:spcBef>
            </a:pPr>
            <a:r>
              <a:rPr lang="en-US" sz="3100" b="1" dirty="0"/>
              <a:t>Matthew 7:21</a:t>
            </a:r>
            <a:r>
              <a:rPr lang="en-US" sz="3100" dirty="0"/>
              <a:t>, </a:t>
            </a:r>
            <a:r>
              <a:rPr lang="en-US" sz="3100" i="1" dirty="0"/>
              <a:t>“</a:t>
            </a:r>
            <a:r>
              <a:rPr lang="en-US" sz="3100" b="1" i="1" dirty="0"/>
              <a:t>Not every one that saith unto me, Lord, Lord, shall enter into the kingdom of heaven; but he that doeth the will of my Father who is in heaven</a:t>
            </a:r>
            <a:r>
              <a:rPr lang="en-US" sz="3100" i="1" dirty="0"/>
              <a:t>.”</a:t>
            </a:r>
            <a:endParaRPr lang="en-US" sz="3100" dirty="0"/>
          </a:p>
        </p:txBody>
      </p:sp>
      <p:sp>
        <p:nvSpPr>
          <p:cNvPr id="4" name="Slide Number Placeholder 3"/>
          <p:cNvSpPr>
            <a:spLocks noGrp="1"/>
          </p:cNvSpPr>
          <p:nvPr>
            <p:ph type="sldNum" sz="quarter" idx="12"/>
          </p:nvPr>
        </p:nvSpPr>
        <p:spPr/>
        <p:txBody>
          <a:bodyPr/>
          <a:lstStyle/>
          <a:p>
            <a:fld id="{3F256D5E-7974-4545-A250-386A996C5904}" type="slidenum">
              <a:rPr lang="en-US" smtClean="0"/>
              <a:pPr/>
              <a:t>10</a:t>
            </a:fld>
            <a:endParaRPr lang="en-US"/>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3573" y="160347"/>
            <a:ext cx="6934200" cy="754053"/>
          </a:xfrm>
        </p:spPr>
        <p:txBody>
          <a:bodyPr wrap="square">
            <a:spAutoFit/>
          </a:bodyPr>
          <a:lstStyle/>
          <a:p>
            <a:r>
              <a:rPr lang="en-US" b="1" baseline="0" dirty="0">
                <a:solidFill>
                  <a:schemeClr val="tx1"/>
                </a:solidFill>
              </a:rPr>
              <a:t>Why Be Anchored In The Word?</a:t>
            </a:r>
            <a:endParaRPr lang="en-US" b="1" dirty="0">
              <a:solidFill>
                <a:schemeClr val="tx1"/>
              </a:solidFill>
            </a:endParaRPr>
          </a:p>
        </p:txBody>
      </p:sp>
      <p:sp>
        <p:nvSpPr>
          <p:cNvPr id="3" name="Content Placeholder 2"/>
          <p:cNvSpPr>
            <a:spLocks noGrp="1"/>
          </p:cNvSpPr>
          <p:nvPr>
            <p:ph sz="quarter" idx="1"/>
          </p:nvPr>
        </p:nvSpPr>
        <p:spPr>
          <a:xfrm>
            <a:off x="117769" y="1219200"/>
            <a:ext cx="8921750" cy="2831544"/>
          </a:xfrm>
        </p:spPr>
        <p:txBody>
          <a:bodyPr>
            <a:spAutoFit/>
          </a:bodyPr>
          <a:lstStyle/>
          <a:p>
            <a:r>
              <a:rPr lang="en-US" sz="3600" b="1" u="sng" baseline="0" dirty="0">
                <a:solidFill>
                  <a:srgbClr val="FF0000"/>
                </a:solidFill>
              </a:rPr>
              <a:t>Consider its </a:t>
            </a:r>
            <a:r>
              <a:rPr lang="en-US" sz="3600" b="1" u="sng" dirty="0">
                <a:solidFill>
                  <a:srgbClr val="FF0000"/>
                </a:solidFill>
              </a:rPr>
              <a:t>power</a:t>
            </a:r>
            <a:r>
              <a:rPr lang="en-US" sz="3600" b="1" dirty="0">
                <a:solidFill>
                  <a:srgbClr val="FF0000"/>
                </a:solidFill>
              </a:rPr>
              <a:t>.</a:t>
            </a:r>
          </a:p>
          <a:p>
            <a:pPr marL="0" indent="0">
              <a:buNone/>
            </a:pPr>
            <a:endParaRPr lang="en-US" sz="4400" b="1" dirty="0"/>
          </a:p>
          <a:p>
            <a:pPr marL="0" indent="0">
              <a:buNone/>
            </a:pPr>
            <a:r>
              <a:rPr lang="en-US" sz="4400" dirty="0"/>
              <a:t>Psalms 119:11, </a:t>
            </a:r>
            <a:r>
              <a:rPr lang="en-US" sz="4400" i="1" dirty="0"/>
              <a:t>“Thy word have I laid up in my heart, </a:t>
            </a:r>
            <a:r>
              <a:rPr lang="en-US" sz="4400" i="1" u="sng" dirty="0"/>
              <a:t>that I might not sin against thee</a:t>
            </a:r>
            <a:r>
              <a:rPr lang="en-US" sz="4400" i="1" dirty="0"/>
              <a:t>.”</a:t>
            </a:r>
          </a:p>
        </p:txBody>
      </p:sp>
      <p:sp>
        <p:nvSpPr>
          <p:cNvPr id="4" name="Slide Number Placeholder 3"/>
          <p:cNvSpPr>
            <a:spLocks noGrp="1"/>
          </p:cNvSpPr>
          <p:nvPr>
            <p:ph type="sldNum" sz="quarter" idx="12"/>
          </p:nvPr>
        </p:nvSpPr>
        <p:spPr/>
        <p:txBody>
          <a:bodyPr/>
          <a:lstStyle/>
          <a:p>
            <a:fld id="{3F256D5E-7974-4545-A250-386A996C5904}" type="slidenum">
              <a:rPr lang="en-US" smtClean="0"/>
              <a:pPr/>
              <a:t>11</a:t>
            </a:fld>
            <a:endParaRPr lang="en-US"/>
          </a:p>
        </p:txBody>
      </p:sp>
    </p:spTree>
    <p:extLst>
      <p:ext uri="{BB962C8B-B14F-4D97-AF65-F5344CB8AC3E}">
        <p14:creationId xmlns:p14="http://schemas.microsoft.com/office/powerpoint/2010/main" val="221165516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5A58A01-576C-286E-5B21-209DAA8C42B9}"/>
              </a:ext>
            </a:extLst>
          </p:cNvPr>
          <p:cNvSpPr>
            <a:spLocks noGrp="1" noChangeArrowheads="1"/>
          </p:cNvSpPr>
          <p:nvPr>
            <p:ph type="title"/>
          </p:nvPr>
        </p:nvSpPr>
        <p:spPr>
          <a:xfrm>
            <a:off x="437562" y="78194"/>
            <a:ext cx="8305800" cy="1369606"/>
          </a:xfrm>
        </p:spPr>
        <p:txBody>
          <a:bodyPr wrap="square">
            <a:spAutoFit/>
          </a:bodyPr>
          <a:lstStyle/>
          <a:p>
            <a:r>
              <a:rPr lang="en-US" altLang="en-US" b="1" dirty="0">
                <a:solidFill>
                  <a:schemeClr val="tx1"/>
                </a:solidFill>
              </a:rPr>
              <a:t>The word of God</a:t>
            </a:r>
            <a:r>
              <a:rPr lang="en-US" altLang="en-US" dirty="0">
                <a:solidFill>
                  <a:schemeClr val="tx1"/>
                </a:solidFill>
              </a:rPr>
              <a:t> </a:t>
            </a:r>
            <a:r>
              <a:rPr lang="en-US" altLang="en-US" dirty="0">
                <a:solidFill>
                  <a:srgbClr val="FF0000"/>
                </a:solidFill>
              </a:rPr>
              <a:t>“</a:t>
            </a:r>
            <a:r>
              <a:rPr lang="en-US" altLang="en-US" b="1" dirty="0">
                <a:solidFill>
                  <a:srgbClr val="FF0000"/>
                </a:solidFill>
                <a:effectLst>
                  <a:outerShdw blurRad="38100" dist="38100" dir="2700000" algn="tl">
                    <a:srgbClr val="000000">
                      <a:alpha val="43137"/>
                    </a:srgbClr>
                  </a:outerShdw>
                </a:effectLst>
              </a:rPr>
              <a:t>works</a:t>
            </a:r>
            <a:r>
              <a:rPr lang="en-US" altLang="en-US" dirty="0">
                <a:solidFill>
                  <a:srgbClr val="FF0000"/>
                </a:solidFill>
              </a:rPr>
              <a:t>”</a:t>
            </a:r>
            <a:r>
              <a:rPr lang="en-US" altLang="en-US" dirty="0">
                <a:solidFill>
                  <a:schemeClr val="tx1"/>
                </a:solidFill>
              </a:rPr>
              <a:t> </a:t>
            </a:r>
            <a:r>
              <a:rPr lang="en-US" altLang="en-US" b="1" dirty="0">
                <a:solidFill>
                  <a:schemeClr val="tx1"/>
                </a:solidFill>
              </a:rPr>
              <a:t>in those who believe … 1 Thessalonians 2:13</a:t>
            </a:r>
          </a:p>
        </p:txBody>
      </p:sp>
      <p:sp>
        <p:nvSpPr>
          <p:cNvPr id="2051" name="Rectangle 3">
            <a:extLst>
              <a:ext uri="{FF2B5EF4-FFF2-40B4-BE49-F238E27FC236}">
                <a16:creationId xmlns:a16="http://schemas.microsoft.com/office/drawing/2014/main" id="{F15881E5-DB7F-452F-0CD9-1BC71685FB82}"/>
              </a:ext>
            </a:extLst>
          </p:cNvPr>
          <p:cNvSpPr>
            <a:spLocks noGrp="1" noChangeArrowheads="1"/>
          </p:cNvSpPr>
          <p:nvPr>
            <p:ph type="body" idx="1"/>
          </p:nvPr>
        </p:nvSpPr>
        <p:spPr>
          <a:xfrm>
            <a:off x="228600" y="1574813"/>
            <a:ext cx="8686800" cy="4673587"/>
          </a:xfrm>
        </p:spPr>
        <p:txBody>
          <a:bodyPr>
            <a:spAutoFit/>
          </a:bodyPr>
          <a:lstStyle/>
          <a:p>
            <a:pPr>
              <a:lnSpc>
                <a:spcPct val="90000"/>
              </a:lnSpc>
            </a:pPr>
            <a:r>
              <a:rPr lang="en-US" altLang="en-US" sz="2800" dirty="0"/>
              <a:t>By the word the new birth is effected. 1 Peter 1:23</a:t>
            </a:r>
          </a:p>
          <a:p>
            <a:pPr>
              <a:lnSpc>
                <a:spcPct val="90000"/>
              </a:lnSpc>
            </a:pPr>
            <a:r>
              <a:rPr lang="en-US" altLang="en-US" sz="2800" dirty="0"/>
              <a:t>By it the soul is saved. James 1:21</a:t>
            </a:r>
          </a:p>
          <a:p>
            <a:pPr>
              <a:lnSpc>
                <a:spcPct val="90000"/>
              </a:lnSpc>
            </a:pPr>
            <a:r>
              <a:rPr lang="en-US" altLang="en-US" sz="2800" dirty="0"/>
              <a:t>By it we are sanctified. John 17:17; 1 Timothy 4:5</a:t>
            </a:r>
          </a:p>
          <a:p>
            <a:pPr>
              <a:lnSpc>
                <a:spcPct val="90000"/>
              </a:lnSpc>
            </a:pPr>
            <a:r>
              <a:rPr lang="en-US" altLang="en-US" sz="2800" dirty="0"/>
              <a:t>It prevails mightily. Acts 19:20</a:t>
            </a:r>
          </a:p>
          <a:p>
            <a:pPr>
              <a:lnSpc>
                <a:spcPct val="90000"/>
              </a:lnSpc>
            </a:pPr>
            <a:r>
              <a:rPr lang="en-US" altLang="en-US" sz="2800" dirty="0"/>
              <a:t>Like seed, Mark 4:26-27, it has power in itself to produce.</a:t>
            </a:r>
          </a:p>
          <a:p>
            <a:pPr>
              <a:lnSpc>
                <a:spcPct val="90000"/>
              </a:lnSpc>
            </a:pPr>
            <a:r>
              <a:rPr lang="en-US" altLang="en-US" sz="2800" dirty="0"/>
              <a:t>It is living and active. Hebrews 4:12</a:t>
            </a:r>
          </a:p>
          <a:p>
            <a:pPr>
              <a:lnSpc>
                <a:spcPct val="90000"/>
              </a:lnSpc>
            </a:pPr>
            <a:r>
              <a:rPr lang="en-US" altLang="en-US" sz="2800" dirty="0"/>
              <a:t>It is like fire against that which is false. Jeremiah 23:29</a:t>
            </a:r>
          </a:p>
          <a:p>
            <a:pPr>
              <a:lnSpc>
                <a:spcPct val="90000"/>
              </a:lnSpc>
            </a:pPr>
            <a:r>
              <a:rPr lang="en-US" altLang="en-US" sz="2800" dirty="0"/>
              <a:t>It is like a hammer against that which is strong. Jeremiah 23:29</a:t>
            </a:r>
          </a:p>
          <a:p>
            <a:pPr>
              <a:lnSpc>
                <a:spcPct val="90000"/>
              </a:lnSpc>
            </a:pPr>
            <a:r>
              <a:rPr lang="en-US" altLang="en-US" sz="2800" dirty="0"/>
              <a:t>It is light in darkness. Psalms 119:105</a:t>
            </a:r>
          </a:p>
          <a:p>
            <a:pPr>
              <a:lnSpc>
                <a:spcPct val="90000"/>
              </a:lnSpc>
            </a:pPr>
            <a:r>
              <a:rPr lang="en-US" altLang="en-US" sz="2800" dirty="0"/>
              <a:t>It is the weapon in our warfare. Ephesians 6:17</a:t>
            </a: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6050" y="304800"/>
            <a:ext cx="8851900" cy="6050887"/>
          </a:xfrm>
        </p:spPr>
        <p:txBody>
          <a:bodyPr wrap="square">
            <a:spAutoFit/>
          </a:bodyPr>
          <a:lstStyle/>
          <a:p>
            <a:pPr>
              <a:lnSpc>
                <a:spcPct val="110000"/>
              </a:lnSpc>
              <a:spcBef>
                <a:spcPts val="0"/>
              </a:spcBef>
            </a:pPr>
            <a:r>
              <a:rPr lang="en-US" sz="3200" b="1" baseline="0" dirty="0"/>
              <a:t>1 Peter 1:22-25</a:t>
            </a:r>
            <a:r>
              <a:rPr lang="en-US" sz="3200" baseline="0" dirty="0"/>
              <a:t>, </a:t>
            </a:r>
            <a:r>
              <a:rPr lang="en-US" sz="3200" i="1" baseline="0" dirty="0"/>
              <a:t>“</a:t>
            </a:r>
            <a:r>
              <a:rPr lang="en-US" sz="3200" b="1" i="1" baseline="0" dirty="0"/>
              <a:t>Seeing ye have purified your souls in your </a:t>
            </a:r>
            <a:r>
              <a:rPr lang="en-US" sz="3200" b="1" i="1" u="sng" baseline="0" dirty="0">
                <a:highlight>
                  <a:srgbClr val="FFFF00"/>
                </a:highlight>
              </a:rPr>
              <a:t>obedience to the truth</a:t>
            </a:r>
            <a:r>
              <a:rPr lang="en-US" sz="3200" b="1" i="1" baseline="0" dirty="0"/>
              <a:t> unto unfeigned love of the brethren, love one another from the heart fervently: having been begotten again, not of corruptible seed, but of incorruptible, through the </a:t>
            </a:r>
            <a:r>
              <a:rPr lang="en-US" sz="3200" b="1" i="1" u="sng" baseline="0" dirty="0">
                <a:highlight>
                  <a:srgbClr val="FFFF00"/>
                </a:highlight>
              </a:rPr>
              <a:t>word of God</a:t>
            </a:r>
            <a:r>
              <a:rPr lang="en-US" sz="3200" b="1" i="1" baseline="0" dirty="0"/>
              <a:t>, which liveth and abideth. For, All flesh is as grass, And all the glory thereof as the flower of grass. The grass withereth, and the flower falleth: But the </a:t>
            </a:r>
            <a:r>
              <a:rPr lang="en-US" sz="3200" b="1" i="1" u="sng" baseline="0" dirty="0">
                <a:highlight>
                  <a:srgbClr val="FFFF00"/>
                </a:highlight>
              </a:rPr>
              <a:t>word of the Lord</a:t>
            </a:r>
            <a:r>
              <a:rPr lang="en-US" sz="3200" b="1" i="1" baseline="0" dirty="0"/>
              <a:t> abideth for ever. And this is the </a:t>
            </a:r>
            <a:r>
              <a:rPr lang="en-US" sz="3200" b="1" i="1" u="sng" baseline="0" dirty="0">
                <a:highlight>
                  <a:srgbClr val="FFFF00"/>
                </a:highlight>
              </a:rPr>
              <a:t>word of good tidings</a:t>
            </a:r>
            <a:r>
              <a:rPr lang="en-US" sz="3200" b="1" i="1" baseline="0" dirty="0"/>
              <a:t> which was preached unto you</a:t>
            </a:r>
            <a:r>
              <a:rPr lang="en-US" sz="3200" i="1" baseline="0" dirty="0"/>
              <a:t>.”</a:t>
            </a:r>
            <a:endParaRPr lang="en-US" sz="3200" dirty="0"/>
          </a:p>
        </p:txBody>
      </p:sp>
      <p:sp>
        <p:nvSpPr>
          <p:cNvPr id="4" name="Slide Number Placeholder 3"/>
          <p:cNvSpPr>
            <a:spLocks noGrp="1"/>
          </p:cNvSpPr>
          <p:nvPr>
            <p:ph type="sldNum" sz="quarter" idx="12"/>
          </p:nvPr>
        </p:nvSpPr>
        <p:spPr/>
        <p:txBody>
          <a:bodyPr/>
          <a:lstStyle/>
          <a:p>
            <a:fld id="{3F256D5E-7974-4545-A250-386A996C5904}" type="slidenum">
              <a:rPr lang="en-US" smtClean="0"/>
              <a:pPr/>
              <a:t>2</a:t>
            </a:fld>
            <a:endParaRPr lang="en-US"/>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8194"/>
            <a:ext cx="7772400" cy="1369606"/>
          </a:xfrm>
        </p:spPr>
        <p:txBody>
          <a:bodyPr>
            <a:spAutoFit/>
          </a:bodyPr>
          <a:lstStyle/>
          <a:p>
            <a:r>
              <a:rPr lang="en-US" b="1" baseline="0" dirty="0">
                <a:solidFill>
                  <a:srgbClr val="FF0000"/>
                </a:solidFill>
              </a:rPr>
              <a:t>Conversion To Christ …</a:t>
            </a:r>
            <a:br>
              <a:rPr lang="en-US" b="1" baseline="0" dirty="0">
                <a:solidFill>
                  <a:schemeClr val="tx1"/>
                </a:solidFill>
              </a:rPr>
            </a:br>
            <a:r>
              <a:rPr lang="en-US" b="1" baseline="0" dirty="0">
                <a:solidFill>
                  <a:schemeClr val="tx1"/>
                </a:solidFill>
              </a:rPr>
              <a:t>Requires The Word Of God</a:t>
            </a:r>
            <a:endParaRPr lang="en-US" b="1" dirty="0">
              <a:solidFill>
                <a:schemeClr val="tx1"/>
              </a:solidFill>
            </a:endParaRPr>
          </a:p>
        </p:txBody>
      </p:sp>
      <p:sp>
        <p:nvSpPr>
          <p:cNvPr id="3" name="Content Placeholder 2"/>
          <p:cNvSpPr>
            <a:spLocks noGrp="1"/>
          </p:cNvSpPr>
          <p:nvPr>
            <p:ph sz="quarter" idx="1"/>
          </p:nvPr>
        </p:nvSpPr>
        <p:spPr>
          <a:xfrm>
            <a:off x="914400" y="1447800"/>
            <a:ext cx="7772400" cy="4431983"/>
          </a:xfrm>
        </p:spPr>
        <p:txBody>
          <a:bodyPr>
            <a:spAutoFit/>
          </a:bodyPr>
          <a:lstStyle/>
          <a:p>
            <a:r>
              <a:rPr lang="en-US" sz="3600" baseline="0" dirty="0"/>
              <a:t>Jews on Pentecost. Acts 2:37, 40-41</a:t>
            </a:r>
          </a:p>
          <a:p>
            <a:r>
              <a:rPr lang="en-US" sz="3600" baseline="0" dirty="0"/>
              <a:t>Samaritans. Acts 8:5, 12</a:t>
            </a:r>
          </a:p>
          <a:p>
            <a:r>
              <a:rPr lang="en-US" sz="3600" baseline="0" dirty="0"/>
              <a:t>Ethiopian eunuch. Acts 8:35</a:t>
            </a:r>
          </a:p>
          <a:p>
            <a:r>
              <a:rPr lang="en-US" sz="3600" baseline="0" dirty="0"/>
              <a:t>Cornelius. Acts 10:36, 42; 11:14</a:t>
            </a:r>
          </a:p>
          <a:p>
            <a:r>
              <a:rPr lang="en-US" sz="3600" baseline="0" dirty="0"/>
              <a:t>Lydia. Acts 16:13ff</a:t>
            </a:r>
          </a:p>
          <a:p>
            <a:r>
              <a:rPr lang="en-US" sz="3600" baseline="0" dirty="0"/>
              <a:t>Philippian jailer. Acts 16:25-32</a:t>
            </a:r>
          </a:p>
          <a:p>
            <a:r>
              <a:rPr lang="en-US" sz="3600" baseline="0" dirty="0"/>
              <a:t>Corinthians. Acts 18:4-11</a:t>
            </a:r>
          </a:p>
        </p:txBody>
      </p:sp>
      <p:sp>
        <p:nvSpPr>
          <p:cNvPr id="4" name="Slide Number Placeholder 3"/>
          <p:cNvSpPr>
            <a:spLocks noGrp="1"/>
          </p:cNvSpPr>
          <p:nvPr>
            <p:ph type="sldNum" sz="quarter" idx="12"/>
          </p:nvPr>
        </p:nvSpPr>
        <p:spPr/>
        <p:txBody>
          <a:bodyPr/>
          <a:lstStyle/>
          <a:p>
            <a:fld id="{3F256D5E-7974-4545-A250-386A996C5904}" type="slidenum">
              <a:rPr lang="en-US" smtClean="0"/>
              <a:pPr/>
              <a:t>3</a:t>
            </a:fld>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8194"/>
            <a:ext cx="7772400" cy="1369606"/>
          </a:xfrm>
        </p:spPr>
        <p:txBody>
          <a:bodyPr>
            <a:spAutoFit/>
          </a:bodyPr>
          <a:lstStyle/>
          <a:p>
            <a:r>
              <a:rPr lang="en-US" b="1" baseline="0" dirty="0">
                <a:solidFill>
                  <a:srgbClr val="FF0000"/>
                </a:solidFill>
              </a:rPr>
              <a:t>Conversion To Christ …</a:t>
            </a:r>
            <a:br>
              <a:rPr lang="en-US" b="1" baseline="0" dirty="0">
                <a:solidFill>
                  <a:schemeClr val="tx1"/>
                </a:solidFill>
              </a:rPr>
            </a:br>
            <a:r>
              <a:rPr lang="en-US" b="1" baseline="0" dirty="0">
                <a:solidFill>
                  <a:schemeClr val="tx1"/>
                </a:solidFill>
              </a:rPr>
              <a:t>Requires The Word Of God</a:t>
            </a:r>
            <a:endParaRPr lang="en-US" b="1" dirty="0">
              <a:solidFill>
                <a:schemeClr val="tx1"/>
              </a:solidFill>
            </a:endParaRPr>
          </a:p>
        </p:txBody>
      </p:sp>
      <p:sp>
        <p:nvSpPr>
          <p:cNvPr id="3" name="Content Placeholder 2"/>
          <p:cNvSpPr>
            <a:spLocks noGrp="1"/>
          </p:cNvSpPr>
          <p:nvPr>
            <p:ph sz="quarter" idx="1"/>
          </p:nvPr>
        </p:nvSpPr>
        <p:spPr>
          <a:xfrm>
            <a:off x="228600" y="1524000"/>
            <a:ext cx="8686800" cy="5109091"/>
          </a:xfrm>
        </p:spPr>
        <p:txBody>
          <a:bodyPr wrap="square">
            <a:spAutoFit/>
          </a:bodyPr>
          <a:lstStyle/>
          <a:p>
            <a:pPr>
              <a:spcBef>
                <a:spcPts val="0"/>
              </a:spcBef>
            </a:pPr>
            <a:r>
              <a:rPr lang="en-US" sz="3200" dirty="0"/>
              <a:t>Not a single case of conversion in the New Testament where the word or God was not preached, believed, and obeyed.</a:t>
            </a:r>
          </a:p>
          <a:p>
            <a:pPr>
              <a:spcBef>
                <a:spcPts val="0"/>
              </a:spcBef>
              <a:buNone/>
            </a:pPr>
            <a:r>
              <a:rPr lang="en-US" sz="3200" dirty="0"/>
              <a:t>Acts 2:14-41; 4:4; 5:14; 5:42; 6:1, 7; 8:12; 11:20-21</a:t>
            </a:r>
          </a:p>
          <a:p>
            <a:pPr>
              <a:spcBef>
                <a:spcPts val="0"/>
              </a:spcBef>
              <a:buNone/>
            </a:pPr>
            <a:r>
              <a:rPr lang="en-US" sz="3200" b="1" dirty="0">
                <a:solidFill>
                  <a:srgbClr val="FF0000"/>
                </a:solidFill>
              </a:rPr>
              <a:t>The gospel is God’s power to save.</a:t>
            </a:r>
            <a:br>
              <a:rPr lang="en-US" sz="3200" dirty="0"/>
            </a:br>
            <a:r>
              <a:rPr lang="en-US" sz="3200" dirty="0"/>
              <a:t>Romans 1:16-17, </a:t>
            </a:r>
            <a:r>
              <a:rPr lang="en-US" sz="3200" i="1" dirty="0"/>
              <a:t>“For I am not ashamed of the gospel: </a:t>
            </a:r>
            <a:r>
              <a:rPr lang="en-US" sz="3500" b="1" i="1" dirty="0"/>
              <a:t>for it </a:t>
            </a:r>
            <a:r>
              <a:rPr lang="en-US" sz="3200" i="1" dirty="0"/>
              <a:t>is the power of God unto salvation to every one that believeth; to the Jew first, and also to the Greek. For therein is revealed a righteousness of God from faith unto faith: as it is written, But the righteous shall live by faith.”</a:t>
            </a:r>
          </a:p>
        </p:txBody>
      </p:sp>
      <p:sp>
        <p:nvSpPr>
          <p:cNvPr id="4" name="Slide Number Placeholder 3"/>
          <p:cNvSpPr>
            <a:spLocks noGrp="1"/>
          </p:cNvSpPr>
          <p:nvPr>
            <p:ph type="sldNum" sz="quarter" idx="12"/>
          </p:nvPr>
        </p:nvSpPr>
        <p:spPr/>
        <p:txBody>
          <a:bodyPr/>
          <a:lstStyle/>
          <a:p>
            <a:fld id="{3F256D5E-7974-4545-A250-386A996C5904}" type="slidenum">
              <a:rPr lang="en-US" smtClean="0"/>
              <a:pPr/>
              <a:t>4</a:t>
            </a:fld>
            <a:endParaRPr lang="en-US"/>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a:xfrm>
            <a:off x="0" y="-88731"/>
            <a:ext cx="9144000" cy="1015663"/>
          </a:xfrm>
          <a:solidFill>
            <a:schemeClr val="accent1"/>
          </a:solidFill>
        </p:spPr>
        <p:txBody>
          <a:bodyPr>
            <a:spAutoFit/>
          </a:bodyPr>
          <a:lstStyle/>
          <a:p>
            <a:pPr eaLnBrk="1" hangingPunct="1"/>
            <a:r>
              <a:rPr lang="en-US" sz="3600" b="1" dirty="0">
                <a:solidFill>
                  <a:srgbClr val="FF0000"/>
                </a:solidFill>
              </a:rPr>
              <a:t>Examples of Conversion</a:t>
            </a:r>
            <a:br>
              <a:rPr lang="en-US" sz="3600" b="1" dirty="0">
                <a:solidFill>
                  <a:schemeClr val="bg1"/>
                </a:solidFill>
              </a:rPr>
            </a:br>
            <a:r>
              <a:rPr lang="en-US" sz="2400" b="1" dirty="0">
                <a:solidFill>
                  <a:schemeClr val="tx1"/>
                </a:solidFill>
              </a:rPr>
              <a:t>Matthew 28:18-20; Mark 16:15-16; Luke 24:44-47</a:t>
            </a:r>
            <a:endParaRPr lang="en-US" sz="2800" b="1" dirty="0">
              <a:solidFill>
                <a:schemeClr val="tx1"/>
              </a:solidFill>
            </a:endParaRPr>
          </a:p>
        </p:txBody>
      </p:sp>
      <p:graphicFrame>
        <p:nvGraphicFramePr>
          <p:cNvPr id="11409" name="Group 145"/>
          <p:cNvGraphicFramePr>
            <a:graphicFrameLocks noGrp="1"/>
          </p:cNvGraphicFramePr>
          <p:nvPr>
            <p:ph type="tbl" idx="1"/>
          </p:nvPr>
        </p:nvGraphicFramePr>
        <p:xfrm>
          <a:off x="152400" y="1273175"/>
          <a:ext cx="8839200" cy="4395216"/>
        </p:xfrm>
        <a:graphic>
          <a:graphicData uri="http://schemas.openxmlformats.org/drawingml/2006/table">
            <a:tbl>
              <a:tblPr/>
              <a:tblGrid>
                <a:gridCol w="1473200">
                  <a:extLst>
                    <a:ext uri="{9D8B030D-6E8A-4147-A177-3AD203B41FA5}">
                      <a16:colId xmlns:a16="http://schemas.microsoft.com/office/drawing/2014/main" val="20000"/>
                    </a:ext>
                  </a:extLst>
                </a:gridCol>
                <a:gridCol w="1473200">
                  <a:extLst>
                    <a:ext uri="{9D8B030D-6E8A-4147-A177-3AD203B41FA5}">
                      <a16:colId xmlns:a16="http://schemas.microsoft.com/office/drawing/2014/main" val="20001"/>
                    </a:ext>
                  </a:extLst>
                </a:gridCol>
                <a:gridCol w="1473200">
                  <a:extLst>
                    <a:ext uri="{9D8B030D-6E8A-4147-A177-3AD203B41FA5}">
                      <a16:colId xmlns:a16="http://schemas.microsoft.com/office/drawing/2014/main" val="20002"/>
                    </a:ext>
                  </a:extLst>
                </a:gridCol>
                <a:gridCol w="1473200">
                  <a:extLst>
                    <a:ext uri="{9D8B030D-6E8A-4147-A177-3AD203B41FA5}">
                      <a16:colId xmlns:a16="http://schemas.microsoft.com/office/drawing/2014/main" val="20003"/>
                    </a:ext>
                  </a:extLst>
                </a:gridCol>
                <a:gridCol w="1473200">
                  <a:extLst>
                    <a:ext uri="{9D8B030D-6E8A-4147-A177-3AD203B41FA5}">
                      <a16:colId xmlns:a16="http://schemas.microsoft.com/office/drawing/2014/main" val="20004"/>
                    </a:ext>
                  </a:extLst>
                </a:gridCol>
                <a:gridCol w="1473200">
                  <a:extLst>
                    <a:ext uri="{9D8B030D-6E8A-4147-A177-3AD203B41FA5}">
                      <a16:colId xmlns:a16="http://schemas.microsoft.com/office/drawing/2014/main" val="20005"/>
                    </a:ext>
                  </a:extLst>
                </a:gridCol>
              </a:tblGrid>
              <a:tr h="449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Pentecost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Acts 2:14-41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Repented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37-38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Baptized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38-41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Remission of sins 38-47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Samaria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Acts 8:5-13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Believed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Baptized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12-13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9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Eunuch</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Acts 8:35-39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Believed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36-37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Confessed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Baptized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Rejoiced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9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Saul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Acts 9:1-17; 22; 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Baptized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Acts 22:16; 9:18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Washed sins away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Acts 22:16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08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Cornelius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Acts 10:34-46; 11:14; 15:7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Believed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10:43;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15:7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Baptized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10:48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Remission of sins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10:43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49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Lydia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Acts 16:13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Attended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Baptized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49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Jailer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rPr>
                        <a:t>Acts 16:32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Believed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31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Repented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Baptized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tx1"/>
                          </a:solidFill>
                          <a:effectLst/>
                          <a:latin typeface="Arial" charset="0"/>
                        </a:rPr>
                        <a:t>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5181" name="Text Box 82"/>
          <p:cNvSpPr txBox="1">
            <a:spLocks noChangeArrowheads="1"/>
          </p:cNvSpPr>
          <p:nvPr/>
        </p:nvSpPr>
        <p:spPr bwMode="auto">
          <a:xfrm>
            <a:off x="152400" y="838200"/>
            <a:ext cx="8991600" cy="457200"/>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Arial"/>
                <a:ea typeface="+mn-ea"/>
                <a:cs typeface="+mn-cs"/>
              </a:rPr>
              <a:t>Preaching Believed   Repented Confessed  Baptized   Saved</a:t>
            </a:r>
          </a:p>
        </p:txBody>
      </p:sp>
      <p:sp>
        <p:nvSpPr>
          <p:cNvPr id="5182" name="Text Box 143"/>
          <p:cNvSpPr txBox="1">
            <a:spLocks noChangeArrowheads="1"/>
          </p:cNvSpPr>
          <p:nvPr/>
        </p:nvSpPr>
        <p:spPr bwMode="auto">
          <a:xfrm>
            <a:off x="0" y="5842100"/>
            <a:ext cx="9144000" cy="1015663"/>
          </a:xfrm>
          <a:prstGeom prst="rect">
            <a:avLst/>
          </a:prstGeom>
          <a:solidFill>
            <a:schemeClr val="accent1"/>
          </a:solid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uLnTx/>
                <a:uFillTx/>
                <a:latin typeface="Arial"/>
                <a:ea typeface="+mn-ea"/>
                <a:cs typeface="+mn-cs"/>
              </a:rPr>
              <a:t>Preaching Faith Repentance Confession Baptism Salvation</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uLnTx/>
                <a:uFillTx/>
                <a:latin typeface="Arial"/>
                <a:ea typeface="+mn-ea"/>
                <a:cs typeface="+mn-cs"/>
              </a:rPr>
              <a:t>Romans 10:4; Hebrews11:6; Luke 13:3; Romans 10:10; Galatians 3:26-27;</a:t>
            </a:r>
            <a:br>
              <a:rPr kumimoji="0" lang="en-US" sz="2000" b="1" i="0" u="none" strike="noStrike" kern="1200" cap="none" spc="0" normalizeH="0" baseline="0" noProof="0" dirty="0">
                <a:ln>
                  <a:noFill/>
                </a:ln>
                <a:uLnTx/>
                <a:uFillTx/>
                <a:latin typeface="Arial"/>
                <a:ea typeface="+mn-ea"/>
                <a:cs typeface="+mn-cs"/>
              </a:rPr>
            </a:br>
            <a:r>
              <a:rPr kumimoji="0" lang="en-US" sz="2000" b="1" i="0" u="none" strike="noStrike" kern="1200" cap="none" spc="0" normalizeH="0" baseline="0" noProof="0" dirty="0">
                <a:ln>
                  <a:noFill/>
                </a:ln>
                <a:uLnTx/>
                <a:uFillTx/>
                <a:latin typeface="Arial"/>
                <a:ea typeface="+mn-ea"/>
                <a:cs typeface="+mn-cs"/>
              </a:rPr>
              <a:t>2 Timothy 2:10; Hebrews 5:8-9</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8194"/>
            <a:ext cx="7772400" cy="1369606"/>
          </a:xfrm>
        </p:spPr>
        <p:txBody>
          <a:bodyPr>
            <a:spAutoFit/>
          </a:bodyPr>
          <a:lstStyle/>
          <a:p>
            <a:r>
              <a:rPr lang="en-US" b="1" baseline="0" dirty="0">
                <a:solidFill>
                  <a:srgbClr val="FF0000"/>
                </a:solidFill>
              </a:rPr>
              <a:t>Faithfulness To Christ</a:t>
            </a:r>
            <a:br>
              <a:rPr lang="en-US" b="1" baseline="0" dirty="0">
                <a:solidFill>
                  <a:schemeClr val="tx1"/>
                </a:solidFill>
              </a:rPr>
            </a:br>
            <a:r>
              <a:rPr lang="en-US" b="1" baseline="0" dirty="0">
                <a:solidFill>
                  <a:schemeClr val="tx1"/>
                </a:solidFill>
              </a:rPr>
              <a:t>Requires The Word Of God</a:t>
            </a:r>
            <a:endParaRPr lang="en-US" b="1" dirty="0">
              <a:solidFill>
                <a:schemeClr val="tx1"/>
              </a:solidFill>
            </a:endParaRPr>
          </a:p>
        </p:txBody>
      </p:sp>
      <p:sp>
        <p:nvSpPr>
          <p:cNvPr id="3" name="Content Placeholder 2"/>
          <p:cNvSpPr>
            <a:spLocks noGrp="1"/>
          </p:cNvSpPr>
          <p:nvPr>
            <p:ph sz="quarter" idx="1"/>
          </p:nvPr>
        </p:nvSpPr>
        <p:spPr>
          <a:xfrm>
            <a:off x="914400" y="1447800"/>
            <a:ext cx="7772400" cy="3431709"/>
          </a:xfrm>
        </p:spPr>
        <p:txBody>
          <a:bodyPr>
            <a:spAutoFit/>
          </a:bodyPr>
          <a:lstStyle/>
          <a:p>
            <a:r>
              <a:rPr lang="en-US" sz="3200" baseline="0" dirty="0"/>
              <a:t>Corinthians. 1 Corinthians 15:1-2</a:t>
            </a:r>
          </a:p>
          <a:p>
            <a:r>
              <a:rPr lang="en-US" sz="3200" baseline="0" dirty="0"/>
              <a:t>Colossians. Colossians 1:21-23</a:t>
            </a:r>
          </a:p>
          <a:p>
            <a:r>
              <a:rPr lang="en-US" sz="3200" baseline="0" dirty="0"/>
              <a:t>Converts on first preaching tour. Acts 14:19ff</a:t>
            </a:r>
          </a:p>
          <a:p>
            <a:r>
              <a:rPr lang="en-US" sz="3200" baseline="0" dirty="0"/>
              <a:t>Ephesians. Acts 19:8-10, 20; 20:32</a:t>
            </a:r>
          </a:p>
          <a:p>
            <a:r>
              <a:rPr lang="en-US" sz="3200" baseline="0" dirty="0"/>
              <a:t>Thessalonians. Acts 17:1-4; 2 Thessalonians 2:15</a:t>
            </a:r>
          </a:p>
          <a:p>
            <a:pPr>
              <a:buNone/>
            </a:pPr>
            <a:r>
              <a:rPr lang="en-US" sz="3200" baseline="0" dirty="0"/>
              <a:t>NOTE: </a:t>
            </a:r>
            <a:r>
              <a:rPr lang="en-US" sz="3200" b="1" baseline="0" dirty="0"/>
              <a:t>2 John 9; Jude 3; 2 Peter 3:18</a:t>
            </a:r>
          </a:p>
        </p:txBody>
      </p:sp>
      <p:sp>
        <p:nvSpPr>
          <p:cNvPr id="4" name="Slide Number Placeholder 3"/>
          <p:cNvSpPr>
            <a:spLocks noGrp="1"/>
          </p:cNvSpPr>
          <p:nvPr>
            <p:ph type="sldNum" sz="quarter" idx="12"/>
          </p:nvPr>
        </p:nvSpPr>
        <p:spPr/>
        <p:txBody>
          <a:bodyPr/>
          <a:lstStyle/>
          <a:p>
            <a:fld id="{3F256D5E-7974-4545-A250-386A996C5904}" type="slidenum">
              <a:rPr lang="en-US" smtClean="0"/>
              <a:pPr/>
              <a:t>6</a:t>
            </a:fld>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4719" y="312747"/>
            <a:ext cx="6934200" cy="754053"/>
          </a:xfrm>
        </p:spPr>
        <p:txBody>
          <a:bodyPr wrap="square">
            <a:spAutoFit/>
          </a:bodyPr>
          <a:lstStyle/>
          <a:p>
            <a:r>
              <a:rPr lang="en-US" b="1" baseline="0" dirty="0">
                <a:solidFill>
                  <a:schemeClr val="tx1"/>
                </a:solidFill>
              </a:rPr>
              <a:t>Why Be Anchored In The Word?</a:t>
            </a:r>
            <a:endParaRPr lang="en-US" b="1" dirty="0">
              <a:solidFill>
                <a:schemeClr val="tx1"/>
              </a:solidFill>
            </a:endParaRPr>
          </a:p>
        </p:txBody>
      </p:sp>
      <p:sp>
        <p:nvSpPr>
          <p:cNvPr id="3" name="Content Placeholder 2"/>
          <p:cNvSpPr>
            <a:spLocks noGrp="1"/>
          </p:cNvSpPr>
          <p:nvPr>
            <p:ph sz="quarter" idx="1"/>
          </p:nvPr>
        </p:nvSpPr>
        <p:spPr>
          <a:xfrm>
            <a:off x="146050" y="966487"/>
            <a:ext cx="8851900" cy="5796459"/>
          </a:xfrm>
        </p:spPr>
        <p:txBody>
          <a:bodyPr wrap="square">
            <a:spAutoFit/>
          </a:bodyPr>
          <a:lstStyle/>
          <a:p>
            <a:pPr>
              <a:buNone/>
            </a:pPr>
            <a:r>
              <a:rPr lang="en-US" sz="3600" b="1" u="sng" baseline="0" dirty="0">
                <a:solidFill>
                  <a:srgbClr val="FF0000"/>
                </a:solidFill>
              </a:rPr>
              <a:t>Consider its source</a:t>
            </a:r>
            <a:r>
              <a:rPr lang="en-US" sz="3600" b="1" baseline="0" dirty="0">
                <a:solidFill>
                  <a:srgbClr val="FF0000"/>
                </a:solidFill>
              </a:rPr>
              <a:t>.</a:t>
            </a:r>
          </a:p>
          <a:p>
            <a:r>
              <a:rPr lang="en-US" sz="2800" baseline="0" dirty="0"/>
              <a:t>Came from God. 1 Thessalonians 2:13</a:t>
            </a:r>
          </a:p>
          <a:p>
            <a:r>
              <a:rPr lang="en-US" sz="2800" baseline="0" dirty="0"/>
              <a:t>Came through Christ. Luke 10:16; 1 Corinthians 14:37; Galatians 1:11-12</a:t>
            </a:r>
          </a:p>
          <a:p>
            <a:r>
              <a:rPr lang="en-US" sz="2800" baseline="0" dirty="0"/>
              <a:t>Came by revelation of the Holy Spirit. Ephesians 3:1-5; </a:t>
            </a:r>
            <a:br>
              <a:rPr lang="en-US" sz="2800" baseline="0" dirty="0"/>
            </a:br>
            <a:r>
              <a:rPr lang="en-US" sz="2800" baseline="0" dirty="0"/>
              <a:t>John 14:26; 15:26-27; 16:13-14</a:t>
            </a:r>
          </a:p>
          <a:p>
            <a:r>
              <a:rPr lang="en-US" sz="2800" baseline="0" dirty="0"/>
              <a:t>Revealed to the Apostles; ambassadors.</a:t>
            </a:r>
            <a:br>
              <a:rPr lang="en-US" sz="2800" baseline="0" dirty="0"/>
            </a:br>
            <a:r>
              <a:rPr lang="en-US" sz="2800" baseline="0" dirty="0"/>
              <a:t>2 Corinthians 5:20; John 17:8, 14, 18; 1 Thessalonians 4:8</a:t>
            </a:r>
          </a:p>
          <a:p>
            <a:pPr lvl="1"/>
            <a:r>
              <a:rPr lang="en-US" sz="2800" baseline="0" dirty="0"/>
              <a:t>Words selected by the Holy Spirit. 1 Corinthians 2:12-13</a:t>
            </a:r>
          </a:p>
          <a:p>
            <a:pPr lvl="1"/>
            <a:r>
              <a:rPr lang="en-US" sz="2800" baseline="0" dirty="0"/>
              <a:t>Earthen vessels. 2 Corinthians 4:7</a:t>
            </a:r>
            <a:br>
              <a:rPr lang="en-US" sz="2800" baseline="0" dirty="0"/>
            </a:br>
            <a:r>
              <a:rPr lang="en-US" sz="2800" i="1" baseline="0" dirty="0"/>
              <a:t>“</a:t>
            </a:r>
            <a:r>
              <a:rPr lang="en-US" sz="2800" b="1" i="1" baseline="0" dirty="0"/>
              <a:t>my gospel</a:t>
            </a:r>
            <a:r>
              <a:rPr lang="en-US" sz="2800" i="1" baseline="0" dirty="0"/>
              <a:t>”</a:t>
            </a:r>
            <a:r>
              <a:rPr lang="en-US" sz="2800" baseline="0" dirty="0"/>
              <a:t> </a:t>
            </a:r>
            <a:r>
              <a:rPr lang="en-US" sz="2800" b="1" baseline="0" dirty="0"/>
              <a:t>2 Timothy 2:8</a:t>
            </a:r>
            <a:br>
              <a:rPr lang="en-US" sz="2800" b="1" i="1" baseline="0" dirty="0"/>
            </a:br>
            <a:r>
              <a:rPr lang="en-US" sz="2800" i="1" baseline="0" dirty="0"/>
              <a:t>“</a:t>
            </a:r>
            <a:r>
              <a:rPr lang="en-US" sz="2800" b="1" i="1" baseline="0" dirty="0"/>
              <a:t>committed to my trust</a:t>
            </a:r>
            <a:r>
              <a:rPr lang="en-US" sz="2800" i="1" baseline="0" dirty="0"/>
              <a:t>”</a:t>
            </a:r>
            <a:r>
              <a:rPr lang="en-US" sz="2800" baseline="0" dirty="0"/>
              <a:t> </a:t>
            </a:r>
            <a:r>
              <a:rPr lang="en-US" sz="2800" b="1" baseline="0" dirty="0"/>
              <a:t>1 Timothy 1:11</a:t>
            </a:r>
          </a:p>
        </p:txBody>
      </p:sp>
      <p:sp>
        <p:nvSpPr>
          <p:cNvPr id="4" name="Slide Number Placeholder 3"/>
          <p:cNvSpPr>
            <a:spLocks noGrp="1"/>
          </p:cNvSpPr>
          <p:nvPr>
            <p:ph type="sldNum" sz="quarter" idx="12"/>
          </p:nvPr>
        </p:nvSpPr>
        <p:spPr/>
        <p:txBody>
          <a:bodyPr/>
          <a:lstStyle/>
          <a:p>
            <a:fld id="{3F256D5E-7974-4545-A250-386A996C5904}" type="slidenum">
              <a:rPr lang="en-US" smtClean="0"/>
              <a:pPr/>
              <a:t>7</a:t>
            </a:fld>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wipe(left)">
                                      <p:cBhvr>
                                        <p:cTn id="25" dur="500"/>
                                        <p:tgtEl>
                                          <p:spTgt spid="3">
                                            <p:txEl>
                                              <p:pRg st="5" end="5"/>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ipe(left)">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4146" y="228600"/>
            <a:ext cx="6934200" cy="754053"/>
          </a:xfrm>
        </p:spPr>
        <p:txBody>
          <a:bodyPr wrap="square">
            <a:spAutoFit/>
          </a:bodyPr>
          <a:lstStyle/>
          <a:p>
            <a:r>
              <a:rPr lang="en-US" b="1" baseline="0" dirty="0">
                <a:solidFill>
                  <a:schemeClr val="tx1"/>
                </a:solidFill>
              </a:rPr>
              <a:t>Why Be Anchored In The Word?</a:t>
            </a:r>
            <a:endParaRPr lang="en-US" b="1" dirty="0">
              <a:solidFill>
                <a:schemeClr val="tx1"/>
              </a:solidFill>
            </a:endParaRPr>
          </a:p>
        </p:txBody>
      </p:sp>
      <p:sp>
        <p:nvSpPr>
          <p:cNvPr id="3" name="Content Placeholder 2"/>
          <p:cNvSpPr>
            <a:spLocks noGrp="1"/>
          </p:cNvSpPr>
          <p:nvPr>
            <p:ph sz="quarter" idx="1"/>
          </p:nvPr>
        </p:nvSpPr>
        <p:spPr>
          <a:xfrm>
            <a:off x="146050" y="1136332"/>
            <a:ext cx="8845550" cy="5416868"/>
          </a:xfrm>
        </p:spPr>
        <p:txBody>
          <a:bodyPr wrap="square">
            <a:spAutoFit/>
          </a:bodyPr>
          <a:lstStyle/>
          <a:p>
            <a:pPr>
              <a:spcBef>
                <a:spcPts val="0"/>
              </a:spcBef>
              <a:buNone/>
            </a:pPr>
            <a:r>
              <a:rPr lang="en-US" sz="3600" b="1" u="sng" baseline="0" dirty="0">
                <a:solidFill>
                  <a:srgbClr val="FF0000"/>
                </a:solidFill>
              </a:rPr>
              <a:t>Consider its sufficiency</a:t>
            </a:r>
            <a:r>
              <a:rPr lang="en-US" sz="3600" b="1" baseline="0" dirty="0">
                <a:solidFill>
                  <a:srgbClr val="FF0000"/>
                </a:solidFill>
              </a:rPr>
              <a:t>.</a:t>
            </a:r>
            <a:endParaRPr lang="en-US" sz="3600" b="1" i="1" baseline="0" dirty="0"/>
          </a:p>
          <a:p>
            <a:pPr>
              <a:spcBef>
                <a:spcPts val="0"/>
              </a:spcBef>
            </a:pPr>
            <a:r>
              <a:rPr lang="en-US" sz="3100" i="1" baseline="0" dirty="0"/>
              <a:t>“</a:t>
            </a:r>
            <a:r>
              <a:rPr lang="en-US" sz="3100" b="1" i="1" baseline="0" dirty="0"/>
              <a:t>Profitable</a:t>
            </a:r>
            <a:r>
              <a:rPr lang="en-US" sz="3100" i="1" baseline="0" dirty="0"/>
              <a:t>”</a:t>
            </a:r>
            <a:r>
              <a:rPr lang="en-US" sz="3100" baseline="0" dirty="0"/>
              <a:t> – </a:t>
            </a:r>
            <a:r>
              <a:rPr lang="en-US" sz="3100" b="1" baseline="0" dirty="0"/>
              <a:t>2 Timothy 3:16-17</a:t>
            </a:r>
          </a:p>
          <a:p>
            <a:pPr lvl="1">
              <a:spcBef>
                <a:spcPts val="0"/>
              </a:spcBef>
            </a:pPr>
            <a:r>
              <a:rPr lang="en-US" sz="3100" i="1" baseline="0" dirty="0"/>
              <a:t>“</a:t>
            </a:r>
            <a:r>
              <a:rPr lang="en-US" sz="3100" b="1" i="1" baseline="0" dirty="0"/>
              <a:t>For doctrine</a:t>
            </a:r>
            <a:r>
              <a:rPr lang="en-US" sz="3100" i="1" baseline="0" dirty="0"/>
              <a:t>” </a:t>
            </a:r>
            <a:r>
              <a:rPr lang="en-US" sz="3100" b="1" i="1" baseline="0" dirty="0"/>
              <a:t>or</a:t>
            </a:r>
            <a:r>
              <a:rPr lang="en-US" sz="3100" i="1" baseline="0" dirty="0"/>
              <a:t> “</a:t>
            </a:r>
            <a:r>
              <a:rPr lang="en-US" sz="3100" b="1" i="1" baseline="0" dirty="0"/>
              <a:t>Teaching</a:t>
            </a:r>
            <a:r>
              <a:rPr lang="en-US" sz="3100" i="1" baseline="0" dirty="0"/>
              <a:t>” </a:t>
            </a:r>
            <a:r>
              <a:rPr lang="en-US" sz="3100" b="1" i="1" baseline="0" dirty="0"/>
              <a:t>ASV</a:t>
            </a:r>
          </a:p>
          <a:p>
            <a:pPr lvl="1">
              <a:spcBef>
                <a:spcPts val="0"/>
              </a:spcBef>
            </a:pPr>
            <a:r>
              <a:rPr lang="en-US" sz="3100" i="1" baseline="0" dirty="0"/>
              <a:t>“</a:t>
            </a:r>
            <a:r>
              <a:rPr lang="en-US" sz="3100" b="1" i="1" baseline="0" dirty="0"/>
              <a:t>For reproof</a:t>
            </a:r>
            <a:r>
              <a:rPr lang="en-US" sz="3100" i="1" baseline="0" dirty="0"/>
              <a:t>”</a:t>
            </a:r>
            <a:r>
              <a:rPr lang="en-US" sz="3100" baseline="0" dirty="0"/>
              <a:t> </a:t>
            </a:r>
            <a:r>
              <a:rPr lang="en-US" sz="3100" b="1" baseline="0" dirty="0"/>
              <a:t>Eph</a:t>
            </a:r>
            <a:r>
              <a:rPr lang="en-US" sz="3100" b="1" dirty="0"/>
              <a:t>esians</a:t>
            </a:r>
            <a:r>
              <a:rPr lang="en-US" sz="3100" b="1" baseline="0" dirty="0"/>
              <a:t> 5:11; 2 Timothy 4:2</a:t>
            </a:r>
          </a:p>
          <a:p>
            <a:pPr lvl="1">
              <a:spcBef>
                <a:spcPts val="0"/>
              </a:spcBef>
            </a:pPr>
            <a:r>
              <a:rPr lang="en-US" sz="3100" i="1" baseline="0" dirty="0"/>
              <a:t>“</a:t>
            </a:r>
            <a:r>
              <a:rPr lang="en-US" sz="3100" b="1" i="1" baseline="0" dirty="0"/>
              <a:t>For correction</a:t>
            </a:r>
            <a:r>
              <a:rPr lang="en-US" sz="3100" i="1" dirty="0"/>
              <a:t>” </a:t>
            </a:r>
            <a:r>
              <a:rPr lang="en-US" sz="3100" dirty="0"/>
              <a:t>to set right again, correct.</a:t>
            </a:r>
          </a:p>
          <a:p>
            <a:pPr>
              <a:spcBef>
                <a:spcPts val="0"/>
              </a:spcBef>
            </a:pPr>
            <a:r>
              <a:rPr lang="en-US" sz="3100" baseline="0" dirty="0"/>
              <a:t>The scriptures are sufficient to make the </a:t>
            </a:r>
            <a:r>
              <a:rPr lang="en-US" sz="3100" i="1" baseline="0" dirty="0"/>
              <a:t>“</a:t>
            </a:r>
            <a:r>
              <a:rPr lang="en-US" sz="3100" b="1" i="1" baseline="0" dirty="0"/>
              <a:t>man of God … complete, furnished completely unto every good work</a:t>
            </a:r>
            <a:r>
              <a:rPr lang="en-US" sz="3100" i="1" baseline="0" dirty="0"/>
              <a:t>.”</a:t>
            </a:r>
          </a:p>
          <a:p>
            <a:pPr>
              <a:spcBef>
                <a:spcPts val="0"/>
              </a:spcBef>
            </a:pPr>
            <a:r>
              <a:rPr lang="en-US" sz="3100" b="1" dirty="0"/>
              <a:t>2 Peter 1:3, </a:t>
            </a:r>
            <a:r>
              <a:rPr lang="en-US" sz="3100" b="1" i="1" dirty="0"/>
              <a:t>“Seeing that His divine power hath granted unto us all things that pertain unto life and godliness, through the knowledge of him that called us by his own glory and virtue.”</a:t>
            </a:r>
            <a:endParaRPr lang="en-US" sz="3100" dirty="0"/>
          </a:p>
        </p:txBody>
      </p:sp>
      <p:sp>
        <p:nvSpPr>
          <p:cNvPr id="4" name="Slide Number Placeholder 3"/>
          <p:cNvSpPr>
            <a:spLocks noGrp="1"/>
          </p:cNvSpPr>
          <p:nvPr>
            <p:ph type="sldNum" sz="quarter" idx="12"/>
          </p:nvPr>
        </p:nvSpPr>
        <p:spPr/>
        <p:txBody>
          <a:bodyPr/>
          <a:lstStyle/>
          <a:p>
            <a:fld id="{3F256D5E-7974-4545-A250-386A996C5904}" type="slidenum">
              <a:rPr lang="en-US" smtClean="0"/>
              <a:pPr/>
              <a:t>8</a:t>
            </a:fld>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500"/>
                                        <p:tgtEl>
                                          <p:spTgt spid="3">
                                            <p:txEl>
                                              <p:pRg st="3" end="3"/>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wipe(left)">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925" y="407997"/>
            <a:ext cx="7772400" cy="754053"/>
          </a:xfrm>
        </p:spPr>
        <p:txBody>
          <a:bodyPr>
            <a:spAutoFit/>
          </a:bodyPr>
          <a:lstStyle/>
          <a:p>
            <a:r>
              <a:rPr lang="en-US" b="1" baseline="0" dirty="0">
                <a:solidFill>
                  <a:schemeClr val="tx1"/>
                </a:solidFill>
              </a:rPr>
              <a:t>Why Be Anchored In The Word?</a:t>
            </a:r>
            <a:endParaRPr lang="en-US" b="1" dirty="0">
              <a:solidFill>
                <a:schemeClr val="tx1"/>
              </a:solidFill>
            </a:endParaRPr>
          </a:p>
        </p:txBody>
      </p:sp>
      <p:sp>
        <p:nvSpPr>
          <p:cNvPr id="3" name="Content Placeholder 2"/>
          <p:cNvSpPr>
            <a:spLocks noGrp="1"/>
          </p:cNvSpPr>
          <p:nvPr>
            <p:ph sz="quarter" idx="1"/>
          </p:nvPr>
        </p:nvSpPr>
        <p:spPr>
          <a:xfrm>
            <a:off x="381000" y="1447800"/>
            <a:ext cx="8382000" cy="3580467"/>
          </a:xfrm>
        </p:spPr>
        <p:txBody>
          <a:bodyPr>
            <a:spAutoFit/>
          </a:bodyPr>
          <a:lstStyle/>
          <a:p>
            <a:r>
              <a:rPr lang="en-US" sz="4000" b="1" u="sng" baseline="0" dirty="0">
                <a:solidFill>
                  <a:srgbClr val="FF0000"/>
                </a:solidFill>
              </a:rPr>
              <a:t>Consider its authority</a:t>
            </a:r>
            <a:r>
              <a:rPr lang="en-US" sz="4000" b="1" baseline="0" dirty="0">
                <a:solidFill>
                  <a:srgbClr val="FF0000"/>
                </a:solidFill>
              </a:rPr>
              <a:t>.</a:t>
            </a:r>
          </a:p>
          <a:p>
            <a:pPr lvl="1"/>
            <a:r>
              <a:rPr lang="en-US" sz="3600" baseline="0" dirty="0"/>
              <a:t>It is the standard by which all religious teaching and practice is to be tested</a:t>
            </a:r>
            <a:r>
              <a:rPr lang="en-US" sz="3600" b="1" baseline="0" dirty="0"/>
              <a:t>. </a:t>
            </a:r>
            <a:br>
              <a:rPr lang="en-US" sz="3600" b="1" baseline="0" dirty="0"/>
            </a:br>
            <a:r>
              <a:rPr lang="en-US" sz="3600" b="1" baseline="0" dirty="0"/>
              <a:t>1 Thessalonians 5:21; cf. 1 John 4:1</a:t>
            </a:r>
          </a:p>
          <a:p>
            <a:pPr lvl="1"/>
            <a:r>
              <a:rPr lang="en-US" sz="3600" dirty="0"/>
              <a:t>Must examine the Scriptures. </a:t>
            </a:r>
            <a:r>
              <a:rPr lang="en-US" sz="3600" b="1" dirty="0"/>
              <a:t>Acts 17:11; </a:t>
            </a:r>
            <a:br>
              <a:rPr lang="en-US" sz="3600" b="1" dirty="0"/>
            </a:br>
            <a:r>
              <a:rPr lang="en-US" sz="3600" b="1" dirty="0"/>
              <a:t>2 Timothy 2:15; 1 Peter 3:15</a:t>
            </a:r>
            <a:endParaRPr lang="en-US" sz="3600" b="1" baseline="0" dirty="0"/>
          </a:p>
        </p:txBody>
      </p:sp>
      <p:sp>
        <p:nvSpPr>
          <p:cNvPr id="4" name="Slide Number Placeholder 3"/>
          <p:cNvSpPr>
            <a:spLocks noGrp="1"/>
          </p:cNvSpPr>
          <p:nvPr>
            <p:ph type="sldNum" sz="quarter" idx="12"/>
          </p:nvPr>
        </p:nvSpPr>
        <p:spPr/>
        <p:txBody>
          <a:bodyPr/>
          <a:lstStyle/>
          <a:p>
            <a:fld id="{3F256D5E-7974-4545-A250-386A996C5904}" type="slidenum">
              <a:rPr lang="en-US" smtClean="0"/>
              <a:pPr/>
              <a:t>9</a:t>
            </a:fld>
            <a:endParaRPr lang="en-US"/>
          </a:p>
        </p:txBody>
      </p:sp>
    </p:spTree>
  </p:cSld>
  <p:clrMapOvr>
    <a:masterClrMapping/>
  </p:clrMapOvr>
  <p:transition spd="slow">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Theme5">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5" id="{0D07F9D1-4FDA-4DF7-82CD-218F0C046388}" vid="{451EDC6D-1143-4036-AFC6-58B880535B6C}"/>
    </a:ext>
  </a:extLst>
</a:theme>
</file>

<file path=ppt/theme/theme2.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3.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4.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Theme5</Template>
  <TotalTime>3466</TotalTime>
  <Words>1010</Words>
  <Application>Microsoft Office PowerPoint</Application>
  <PresentationFormat>On-screen Show (4:3)</PresentationFormat>
  <Paragraphs>128</Paragraphs>
  <Slides>12</Slides>
  <Notes>0</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12</vt:i4>
      </vt:variant>
    </vt:vector>
  </HeadingPairs>
  <TitlesOfParts>
    <vt:vector size="25" baseType="lpstr">
      <vt:lpstr>Arial</vt:lpstr>
      <vt:lpstr>Calibri</vt:lpstr>
      <vt:lpstr>Franklin Gothic Book</vt:lpstr>
      <vt:lpstr>Impact</vt:lpstr>
      <vt:lpstr>Lucida Sans Unicode</vt:lpstr>
      <vt:lpstr>Perpetua</vt:lpstr>
      <vt:lpstr>Verdana</vt:lpstr>
      <vt:lpstr>Wingdings 2</vt:lpstr>
      <vt:lpstr>Wingdings 3</vt:lpstr>
      <vt:lpstr>Theme5</vt:lpstr>
      <vt:lpstr>Crop</vt:lpstr>
      <vt:lpstr>Theme10</vt:lpstr>
      <vt:lpstr>Default Design</vt:lpstr>
      <vt:lpstr>The Word Of God</vt:lpstr>
      <vt:lpstr>PowerPoint Presentation</vt:lpstr>
      <vt:lpstr>Conversion To Christ … Requires The Word Of God</vt:lpstr>
      <vt:lpstr>Conversion To Christ … Requires The Word Of God</vt:lpstr>
      <vt:lpstr>Examples of Conversion Matthew 28:18-20; Mark 16:15-16; Luke 24:44-47</vt:lpstr>
      <vt:lpstr>Faithfulness To Christ Requires The Word Of God</vt:lpstr>
      <vt:lpstr>Why Be Anchored In The Word?</vt:lpstr>
      <vt:lpstr>Why Be Anchored In The Word?</vt:lpstr>
      <vt:lpstr>Why Be Anchored In The Word?</vt:lpstr>
      <vt:lpstr>Why Be Anchored In The Word?</vt:lpstr>
      <vt:lpstr>Why Be Anchored In The Word?</vt:lpstr>
      <vt:lpstr>The word of God “works” in those who believe … 1 Thessalonians 2:13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Word Of God (4)</dc:title>
  <dc:creator>Micky Galloway</dc:creator>
  <cp:lastModifiedBy>Richard Lidh</cp:lastModifiedBy>
  <cp:revision>26</cp:revision>
  <cp:lastPrinted>2022-07-17T00:43:20Z</cp:lastPrinted>
  <dcterms:created xsi:type="dcterms:W3CDTF">2012-02-08T16:48:07Z</dcterms:created>
  <dcterms:modified xsi:type="dcterms:W3CDTF">2022-07-17T00:48:47Z</dcterms:modified>
</cp:coreProperties>
</file>